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9" r:id="rId1"/>
  </p:sldMasterIdLst>
  <p:handoutMasterIdLst>
    <p:handoutMasterId r:id="rId18"/>
  </p:handoutMasterIdLst>
  <p:sldIdLst>
    <p:sldId id="256" r:id="rId2"/>
    <p:sldId id="273" r:id="rId3"/>
    <p:sldId id="271" r:id="rId4"/>
    <p:sldId id="272" r:id="rId5"/>
    <p:sldId id="259" r:id="rId6"/>
    <p:sldId id="275" r:id="rId7"/>
    <p:sldId id="260" r:id="rId8"/>
    <p:sldId id="261" r:id="rId9"/>
    <p:sldId id="268" r:id="rId10"/>
    <p:sldId id="274" r:id="rId11"/>
    <p:sldId id="262" r:id="rId12"/>
    <p:sldId id="263" r:id="rId13"/>
    <p:sldId id="264" r:id="rId14"/>
    <p:sldId id="269" r:id="rId15"/>
    <p:sldId id="265" r:id="rId16"/>
    <p:sldId id="270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gray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19" autoAdjust="0"/>
    <p:restoredTop sz="94737" autoAdjust="0"/>
  </p:normalViewPr>
  <p:slideViewPr>
    <p:cSldViewPr>
      <p:cViewPr varScale="1">
        <p:scale>
          <a:sx n="109" d="100"/>
          <a:sy n="109" d="100"/>
        </p:scale>
        <p:origin x="-72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5F3A2-5A48-0542-A2C9-73B5D36F0764}" type="datetimeFigureOut">
              <a:rPr lang="en-US" smtClean="0"/>
              <a:t>4/11/13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E3995-793D-CE4D-9C59-EF3F740A12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5299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0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1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2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3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4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5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6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7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8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09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10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5311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55312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3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4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5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6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7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8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19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20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21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22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23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24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25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26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27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28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29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30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31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32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33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34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35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36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5337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5338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5339" name="Rectangle 4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340" name="Rectangle 4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341" name="Rectangle 4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CC9EA14-790F-4B07-9804-64CADB8A9D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90A2A-9122-4BA6-BDE6-7A389A2464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B2607-6AB9-4B35-94DA-A5F4A6CEC4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186C2C1-24BD-4379-B29B-F014F2632B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65537-765A-4303-ABB3-7C068662C2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6AA41-DCA5-4CC1-989D-3070DCE66C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452AD-0B5B-41B8-9875-DDE1136111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368D6-8FB2-44E9-9C20-090E26A514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A1AE1-35DB-4C58-BDE1-CA0AEE2535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6823C-1EC9-44D5-8C38-6816EBEB42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97825-DB7D-4396-9ED6-41AA38C034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4BDAC-49F4-4403-A42D-94E669CE5C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FAFDC-D7F9-4E24-A122-A1ACF53AF6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427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7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7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7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7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8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8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8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8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8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8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8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428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5428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4313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4314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315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4316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4317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548F237-A12F-480E-B3D2-B8BBB1B92E1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video" Target="file://localhost/Users/jbarge/Dropbox/Bio/Bio_Modeling/Model/Unit%204%20videos%20and%20ppt%20(2)/Chapter%2009E.mpg" TargetMode="External"/><Relationship Id="rId2" Type="http://schemas.openxmlformats.org/officeDocument/2006/relationships/video" Target="file://localhost/Users/jbarge/Dropbox/Bio/Bio_Modeling/Model/unit%204%20video%20and%20ppt%20(3)/Chapter%2009F.mpg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jbarge/Dropbox/Bio/Bio_Modeling/Model/Unit%204%20videos%20and%20ppt%20(1)/Chapter%2008A.mpg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jbarge/Dropbox/Bio/Bio_Modeling/Model/Unit%204%20videos%20and%20ppt%20(2)/Chapter%2009A.mpg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jbarge/Dropbox/Bio/Bio_Modeling/Model/Unit%204%20videos%20and%20ppt%20(2)/Chapter%2009B.mpg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Cellular </a:t>
            </a:r>
            <a:r>
              <a:rPr lang="en-US" b="1" dirty="0" smtClean="0"/>
              <a:t>Energy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Mitochondria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447799"/>
            <a:ext cx="5029200" cy="530104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 no oxygen is present</a:t>
            </a:r>
            <a:r>
              <a:rPr lang="en-US" b="1" dirty="0" smtClean="0"/>
              <a:t>…</a:t>
            </a:r>
            <a:br>
              <a:rPr lang="en-US" b="1" dirty="0" smtClean="0"/>
            </a:br>
            <a:endParaRPr lang="en-US" sz="28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9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 smtClean="0"/>
              <a:t>The cell goes through fermentation</a:t>
            </a:r>
            <a:endParaRPr lang="en-US" sz="2800" b="1" dirty="0"/>
          </a:p>
          <a:p>
            <a:pPr>
              <a:lnSpc>
                <a:spcPct val="90000"/>
              </a:lnSpc>
            </a:pPr>
            <a:r>
              <a:rPr lang="en-US" sz="2800" b="1" dirty="0"/>
              <a:t>Alcoholic fermentation is done by yeasts and some </a:t>
            </a:r>
            <a:r>
              <a:rPr lang="en-US" sz="2800" b="1" dirty="0" smtClean="0"/>
              <a:t>microorganisms.</a:t>
            </a:r>
          </a:p>
          <a:p>
            <a:pPr lvl="1">
              <a:lnSpc>
                <a:spcPct val="90000"/>
              </a:lnSpc>
            </a:pPr>
            <a:r>
              <a:rPr lang="en-US" sz="2400" b="1" dirty="0" err="1" smtClean="0"/>
              <a:t>Pyruvate</a:t>
            </a:r>
            <a:r>
              <a:rPr lang="en-US" sz="2400" b="1" dirty="0" smtClean="0"/>
              <a:t> is broken down into alcohol </a:t>
            </a:r>
            <a:r>
              <a:rPr lang="en-US" sz="2400" b="1" dirty="0"/>
              <a:t>&amp; Carbon Dioxide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Lactic Acid </a:t>
            </a:r>
            <a:r>
              <a:rPr lang="en-US" sz="2800" b="1" dirty="0" smtClean="0"/>
              <a:t>fermentation is done </a:t>
            </a:r>
            <a:r>
              <a:rPr lang="en-US" sz="2800" b="1" dirty="0"/>
              <a:t>by </a:t>
            </a:r>
            <a:r>
              <a:rPr lang="en-US" sz="2800" b="1" dirty="0" smtClean="0"/>
              <a:t>bacteria and animals. </a:t>
            </a:r>
          </a:p>
          <a:p>
            <a:pPr lvl="1">
              <a:lnSpc>
                <a:spcPct val="90000"/>
              </a:lnSpc>
            </a:pPr>
            <a:r>
              <a:rPr lang="en-US" sz="2400" b="1" dirty="0" err="1" smtClean="0"/>
              <a:t>Pyruvate</a:t>
            </a:r>
            <a:r>
              <a:rPr lang="en-US" sz="2400" b="1" dirty="0" smtClean="0"/>
              <a:t> is converted into lactic acid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/>
              <a:t>In animals - muscles </a:t>
            </a:r>
            <a:r>
              <a:rPr lang="en-US" sz="2400" b="1" dirty="0"/>
              <a:t>during rapid exercise when the body cannot supply enough oxygen</a:t>
            </a:r>
            <a:r>
              <a:rPr lang="en-US" sz="2400" b="1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/>
              <a:t>Causes muscle cramping and fatigue.</a:t>
            </a:r>
            <a:endParaRPr lang="en-US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 oxygen is present…</a:t>
            </a:r>
            <a:endParaRPr lang="en-US" b="1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Krebs Cycle</a:t>
            </a:r>
          </a:p>
          <a:p>
            <a:r>
              <a:rPr lang="en-US" b="1" dirty="0" smtClean="0"/>
              <a:t>Happens in the matrix of the mitochondria.</a:t>
            </a:r>
          </a:p>
          <a:p>
            <a:r>
              <a:rPr lang="en-US" b="1" dirty="0" err="1" smtClean="0"/>
              <a:t>Pyruvate</a:t>
            </a:r>
            <a:r>
              <a:rPr lang="en-US" b="1" dirty="0" smtClean="0"/>
              <a:t> is </a:t>
            </a:r>
            <a:r>
              <a:rPr lang="en-US" b="1" dirty="0"/>
              <a:t>broken down into carbon dioxide in a series of energy-extracting reactions.</a:t>
            </a:r>
          </a:p>
          <a:p>
            <a:r>
              <a:rPr lang="en-US" b="1" dirty="0" smtClean="0"/>
              <a:t>Net </a:t>
            </a:r>
            <a:r>
              <a:rPr lang="en-US" b="1" dirty="0"/>
              <a:t>ATP Production is 2 ATP.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And then…</a:t>
            </a:r>
            <a:endParaRPr lang="en-US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Electron Transport Chain</a:t>
            </a:r>
          </a:p>
          <a:p>
            <a:r>
              <a:rPr lang="en-US" b="1" dirty="0" smtClean="0"/>
              <a:t>Happens in the </a:t>
            </a:r>
            <a:r>
              <a:rPr lang="en-US" b="1" dirty="0" err="1" smtClean="0"/>
              <a:t>christae</a:t>
            </a:r>
            <a:r>
              <a:rPr lang="en-US" b="1" dirty="0" smtClean="0"/>
              <a:t> of the mitochondria</a:t>
            </a:r>
          </a:p>
          <a:p>
            <a:r>
              <a:rPr lang="en-US" b="1" dirty="0" smtClean="0"/>
              <a:t>The </a:t>
            </a:r>
            <a:r>
              <a:rPr lang="en-US" b="1" dirty="0"/>
              <a:t>electron transport chain uses the high-energy electrons from the </a:t>
            </a:r>
            <a:r>
              <a:rPr lang="en-US" b="1" dirty="0" smtClean="0"/>
              <a:t>Krebs </a:t>
            </a:r>
            <a:r>
              <a:rPr lang="en-US" b="1" dirty="0"/>
              <a:t>Cycle to convert ADP to ATP.</a:t>
            </a:r>
          </a:p>
          <a:p>
            <a:r>
              <a:rPr lang="en-US" b="1" dirty="0"/>
              <a:t>Total ATP 32.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Electron Transport Chain</a:t>
            </a:r>
            <a:endParaRPr lang="en-US" b="1" dirty="0"/>
          </a:p>
        </p:txBody>
      </p:sp>
      <p:pic>
        <p:nvPicPr>
          <p:cNvPr id="4" name="Chapter 09E.mpg">
            <a:hlinkClick r:id="" action="ppaction://media"/>
          </p:cNvPr>
          <p:cNvPicPr/>
          <p:nvPr>
            <p:ph sz="half"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952500" y="2722563"/>
            <a:ext cx="3048000" cy="2286000"/>
          </a:xfrm>
          <a:prstGeom prst="rect">
            <a:avLst/>
          </a:prstGeom>
        </p:spPr>
      </p:pic>
      <p:pic>
        <p:nvPicPr>
          <p:cNvPr id="6" name="Chapter 09F.mpg">
            <a:hlinkClick r:id="" action="ppaction://media"/>
          </p:cNvPr>
          <p:cNvPicPr/>
          <p:nvPr>
            <p:ph sz="half" idx="2"/>
            <a:vide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5143500" y="2722563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Totals</a:t>
            </a:r>
            <a:endParaRPr lang="en-US" b="1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Aerobic Respiration</a:t>
            </a:r>
          </a:p>
          <a:p>
            <a:pPr lvl="1"/>
            <a:r>
              <a:rPr lang="en-US" b="1" dirty="0" err="1" smtClean="0"/>
              <a:t>Gycolysis</a:t>
            </a:r>
            <a:r>
              <a:rPr lang="en-US" b="1" dirty="0" smtClean="0"/>
              <a:t> </a:t>
            </a:r>
            <a:r>
              <a:rPr lang="en-US" b="1" dirty="0"/>
              <a:t>2 ATP</a:t>
            </a:r>
          </a:p>
          <a:p>
            <a:pPr lvl="1"/>
            <a:r>
              <a:rPr lang="en-US" b="1" dirty="0" smtClean="0"/>
              <a:t>Krebs Cycle </a:t>
            </a:r>
            <a:r>
              <a:rPr lang="en-US" b="1" dirty="0"/>
              <a:t>2 ATP</a:t>
            </a:r>
          </a:p>
          <a:p>
            <a:pPr lvl="1"/>
            <a:r>
              <a:rPr lang="en-US" b="1" dirty="0"/>
              <a:t>Electron Transport Chain 32 ATP</a:t>
            </a:r>
          </a:p>
          <a:p>
            <a:pPr lvl="1"/>
            <a:r>
              <a:rPr lang="en-US" b="1" dirty="0"/>
              <a:t>Total = 36 </a:t>
            </a:r>
            <a:r>
              <a:rPr lang="en-US" b="1" dirty="0" smtClean="0"/>
              <a:t>ATP</a:t>
            </a:r>
          </a:p>
          <a:p>
            <a:r>
              <a:rPr lang="en-US" b="1" dirty="0" smtClean="0"/>
              <a:t>Anaerobic Respiration</a:t>
            </a:r>
          </a:p>
          <a:p>
            <a:pPr lvl="1"/>
            <a:r>
              <a:rPr lang="en-US" b="1" dirty="0" err="1" smtClean="0"/>
              <a:t>Glycolysis</a:t>
            </a:r>
            <a:r>
              <a:rPr lang="en-US" b="1" dirty="0" smtClean="0"/>
              <a:t> 2 ATP</a:t>
            </a:r>
          </a:p>
          <a:p>
            <a:pPr lvl="1"/>
            <a:r>
              <a:rPr lang="en-US" b="1" dirty="0" smtClean="0"/>
              <a:t>Fermentation 0 ATP</a:t>
            </a:r>
          </a:p>
          <a:p>
            <a:pPr lvl="1"/>
            <a:r>
              <a:rPr lang="en-US" b="1" dirty="0" smtClean="0"/>
              <a:t>Total = 2 ATP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Aerobic Respiration (left side)</a:t>
            </a:r>
            <a:endParaRPr lang="en-US" b="1" dirty="0"/>
          </a:p>
        </p:txBody>
      </p:sp>
      <p:pic>
        <p:nvPicPr>
          <p:cNvPr id="4" name="Content Placeholder 3" descr="c9x6cell-respira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491793"/>
            <a:ext cx="6934199" cy="5143167"/>
          </a:xfrm>
        </p:spPr>
      </p:pic>
      <p:sp>
        <p:nvSpPr>
          <p:cNvPr id="5" name="Rectangle 4"/>
          <p:cNvSpPr/>
          <p:nvPr/>
        </p:nvSpPr>
        <p:spPr bwMode="auto">
          <a:xfrm>
            <a:off x="1905000" y="5943600"/>
            <a:ext cx="13716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648200" y="5943600"/>
            <a:ext cx="1295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553200" y="5943600"/>
            <a:ext cx="1295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31242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1</a:t>
            </a:r>
            <a:endParaRPr lang="en-US" sz="28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4572000" y="28194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2</a:t>
            </a:r>
            <a:endParaRPr lang="en-US" sz="28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2200" y="3084493"/>
            <a:ext cx="38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3</a:t>
            </a:r>
            <a:endParaRPr lang="en-US" sz="28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268840" y="3733801"/>
            <a:ext cx="1421558" cy="28575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2362200" y="58775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2</a:t>
            </a:r>
            <a:endParaRPr lang="en-US" sz="28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5105400" y="58775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2</a:t>
            </a:r>
            <a:endParaRPr lang="en-US" sz="28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flipH="1">
            <a:off x="6934200" y="587758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</a:rPr>
              <a:t>32</a:t>
            </a:r>
            <a:endParaRPr lang="en-US" sz="2800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do Cells need Energy?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600" b="1" dirty="0" smtClean="0"/>
              <a:t>Move</a:t>
            </a:r>
          </a:p>
          <a:p>
            <a:r>
              <a:rPr lang="en-US" sz="2600" b="1" dirty="0" smtClean="0"/>
              <a:t>Muscle contraction</a:t>
            </a:r>
          </a:p>
          <a:p>
            <a:r>
              <a:rPr lang="en-US" sz="2600" b="1" dirty="0" smtClean="0"/>
              <a:t>Reproduction</a:t>
            </a:r>
          </a:p>
          <a:p>
            <a:r>
              <a:rPr lang="en-US" sz="2600" b="1" dirty="0" smtClean="0"/>
              <a:t>Transport molecules</a:t>
            </a:r>
          </a:p>
          <a:p>
            <a:r>
              <a:rPr lang="en-US" sz="2600" b="1" dirty="0" smtClean="0"/>
              <a:t>Remove wastes</a:t>
            </a:r>
          </a:p>
          <a:p>
            <a:r>
              <a:rPr lang="en-US" sz="2600" b="1" dirty="0" smtClean="0"/>
              <a:t>Chemical reactions</a:t>
            </a:r>
          </a:p>
          <a:p>
            <a:r>
              <a:rPr lang="en-US" sz="2600" b="1" dirty="0" smtClean="0"/>
              <a:t>Energy = the ability to do work</a:t>
            </a:r>
            <a:endParaRPr lang="en-US" sz="2600" b="1" dirty="0"/>
          </a:p>
        </p:txBody>
      </p:sp>
      <p:pic>
        <p:nvPicPr>
          <p:cNvPr id="5" name="Content Placeholder 4" descr="energy_and_life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199" y="2057400"/>
            <a:ext cx="4454441" cy="330755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molecule do cells use for energy?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3810000" cy="4572000"/>
          </a:xfrm>
        </p:spPr>
        <p:txBody>
          <a:bodyPr/>
          <a:lstStyle/>
          <a:p>
            <a:r>
              <a:rPr lang="en-US" sz="2200" b="1" dirty="0" smtClean="0"/>
              <a:t>ATP – Adenosine </a:t>
            </a:r>
            <a:r>
              <a:rPr lang="en-US" sz="2200" b="1" dirty="0" err="1" smtClean="0"/>
              <a:t>Triphosphate</a:t>
            </a:r>
            <a:endParaRPr lang="en-US" sz="2200" b="1" dirty="0" smtClean="0"/>
          </a:p>
          <a:p>
            <a:r>
              <a:rPr lang="en-US" sz="2200" b="1" dirty="0" err="1" smtClean="0"/>
              <a:t>Triphosphate</a:t>
            </a:r>
            <a:r>
              <a:rPr lang="en-US" sz="2200" b="1" dirty="0" smtClean="0"/>
              <a:t> tail is unstable and can be broken (releasing energy)</a:t>
            </a:r>
          </a:p>
          <a:p>
            <a:r>
              <a:rPr lang="en-US" sz="2200" b="1" dirty="0" smtClean="0"/>
              <a:t>ATP + H</a:t>
            </a:r>
            <a:r>
              <a:rPr lang="en-US" sz="2200" b="1" baseline="-25000" dirty="0" smtClean="0"/>
              <a:t>2</a:t>
            </a:r>
            <a:r>
              <a:rPr lang="en-US" sz="2200" b="1" dirty="0" smtClean="0"/>
              <a:t>O </a:t>
            </a:r>
            <a:r>
              <a:rPr lang="en-US" sz="2200" b="1" dirty="0" smtClean="0">
                <a:sym typeface="Symbol" pitchFamily="18" charset="2"/>
              </a:rPr>
              <a:t> ADP + phosphate + energy</a:t>
            </a:r>
          </a:p>
          <a:p>
            <a:r>
              <a:rPr lang="en-US" sz="2200" b="1" dirty="0" smtClean="0">
                <a:sym typeface="Symbol" pitchFamily="18" charset="2"/>
              </a:rPr>
              <a:t>Can be recycled in the cell: ADP + phosphate + energy  ATP</a:t>
            </a:r>
          </a:p>
        </p:txBody>
      </p:sp>
      <p:pic>
        <p:nvPicPr>
          <p:cNvPr id="6148" name="Picture 5" descr="Fi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286000"/>
            <a:ext cx="3810000" cy="3236913"/>
          </a:xfrm>
          <a:noFill/>
        </p:spPr>
      </p:pic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1676400" y="3200400"/>
            <a:ext cx="1600200" cy="33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ATP</a:t>
            </a:r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1676400" y="4724400"/>
            <a:ext cx="1295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ADP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ATP</a:t>
            </a:r>
          </a:p>
        </p:txBody>
      </p:sp>
      <p:pic>
        <p:nvPicPr>
          <p:cNvPr id="34820" name="Chapter 08A.mpg">
            <a:hlinkClick r:id="" action="ppaction://media"/>
          </p:cNvPr>
          <p:cNvPicPr/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48000" y="2895600"/>
            <a:ext cx="3048000" cy="2286000"/>
          </a:xfrm>
        </p:spPr>
      </p:pic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1371600" y="5486400"/>
            <a:ext cx="6553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Click the box to play the movie.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8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48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20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4820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Where do cells get the energy to make ATP?</a:t>
            </a:r>
            <a:endParaRPr lang="en-US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000" b="1" dirty="0" smtClean="0"/>
              <a:t>Cellular </a:t>
            </a:r>
            <a:r>
              <a:rPr lang="en-US" sz="3000" b="1" dirty="0"/>
              <a:t>r</a:t>
            </a:r>
            <a:r>
              <a:rPr lang="en-US" sz="3000" b="1" dirty="0" smtClean="0"/>
              <a:t>espiration </a:t>
            </a:r>
            <a:r>
              <a:rPr lang="en-US" sz="3000" b="1" dirty="0"/>
              <a:t>is the process that releases energy by breaking down food </a:t>
            </a:r>
            <a:r>
              <a:rPr lang="en-US" sz="3000" b="1" dirty="0" smtClean="0"/>
              <a:t>molecules in small steps. </a:t>
            </a:r>
          </a:p>
          <a:p>
            <a:r>
              <a:rPr lang="en-US" sz="3000" b="1" dirty="0" smtClean="0"/>
              <a:t>Converts ADP into ATP</a:t>
            </a:r>
          </a:p>
          <a:p>
            <a:r>
              <a:rPr lang="en-US" sz="3000" b="1" dirty="0" smtClean="0"/>
              <a:t>Aerobic Respiration – requires oxygen</a:t>
            </a:r>
          </a:p>
          <a:p>
            <a:r>
              <a:rPr lang="en-US" sz="3000" b="1" dirty="0" smtClean="0"/>
              <a:t>Anaerobic Respiration – does not require oxygen (also called fermentation)</a:t>
            </a:r>
            <a:endParaRPr lang="en-US" sz="3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Cell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1375" y="1771650"/>
            <a:ext cx="5903825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Cellular Respiration</a:t>
            </a:r>
          </a:p>
        </p:txBody>
      </p:sp>
      <p:pic>
        <p:nvPicPr>
          <p:cNvPr id="7" name="Chapter 09A.mpg">
            <a:hlinkClick r:id="" action="ppaction://media"/>
          </p:cNvPr>
          <p:cNvPicPr/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276600" y="2590800"/>
            <a:ext cx="3048000" cy="2286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Step 1 - Glycolysis</a:t>
            </a:r>
            <a:endParaRPr lang="en-US" b="1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Glycolysis is the process in which one molecule of glucose is broken in half, producing two molecules of </a:t>
            </a:r>
            <a:r>
              <a:rPr lang="en-US" b="1" dirty="0" err="1" smtClean="0"/>
              <a:t>pyruvate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Happens in the cytoplasm of the cell.</a:t>
            </a:r>
          </a:p>
          <a:p>
            <a:r>
              <a:rPr lang="en-US" b="1" dirty="0" smtClean="0"/>
              <a:t>A 6–carbon sugar is broken into 2 3-carbon sugars</a:t>
            </a:r>
          </a:p>
          <a:p>
            <a:r>
              <a:rPr lang="en-US" b="1" dirty="0" smtClean="0"/>
              <a:t>Net ATP production is 2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Glycolysis</a:t>
            </a:r>
            <a:endParaRPr lang="en-US" b="1" dirty="0"/>
          </a:p>
        </p:txBody>
      </p:sp>
      <p:pic>
        <p:nvPicPr>
          <p:cNvPr id="4" name="Chapter 09B.mpg">
            <a:hlinkClick r:id="" action="ppaction://media"/>
          </p:cNvPr>
          <p:cNvPicPr/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048000" y="2722563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Competition">
  <a:themeElements>
    <a:clrScheme name="Competition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1021</TotalTime>
  <Words>377</Words>
  <Application>Microsoft Office PowerPoint</Application>
  <PresentationFormat>On-screen Show (4:3)</PresentationFormat>
  <Paragraphs>68</Paragraphs>
  <Slides>16</Slides>
  <Notes>0</Notes>
  <HiddenSlides>0</HiddenSlides>
  <MMClips>5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Competition</vt:lpstr>
      <vt:lpstr>Cellular Energy</vt:lpstr>
      <vt:lpstr>Why do Cells need Energy?</vt:lpstr>
      <vt:lpstr>What molecule do cells use for energy?</vt:lpstr>
      <vt:lpstr>ATP</vt:lpstr>
      <vt:lpstr>Where do cells get the energy to make ATP?</vt:lpstr>
      <vt:lpstr>The Cell</vt:lpstr>
      <vt:lpstr>Cellular Respiration</vt:lpstr>
      <vt:lpstr>Step 1 - Glycolysis</vt:lpstr>
      <vt:lpstr>Glycolysis</vt:lpstr>
      <vt:lpstr>Mitochondria</vt:lpstr>
      <vt:lpstr>If no oxygen is present… </vt:lpstr>
      <vt:lpstr>If oxygen is present…</vt:lpstr>
      <vt:lpstr>And then…</vt:lpstr>
      <vt:lpstr>Electron Transport Chain</vt:lpstr>
      <vt:lpstr>Totals</vt:lpstr>
      <vt:lpstr>Aerobic Respiration (left side)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Cellular Respiration</dc:title>
  <dc:creator> </dc:creator>
  <cp:lastModifiedBy>Jacqueline Barge</cp:lastModifiedBy>
  <cp:revision>51</cp:revision>
  <cp:lastPrinted>2013-04-12T03:18:49Z</cp:lastPrinted>
  <dcterms:created xsi:type="dcterms:W3CDTF">2013-04-12T03:17:43Z</dcterms:created>
  <dcterms:modified xsi:type="dcterms:W3CDTF">2013-04-12T13:05:24Z</dcterms:modified>
</cp:coreProperties>
</file>